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0C3F5AD-19B9-08A0-D0C1-395B129F8B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BEA1419-5C62-ECCE-1FD2-E05CC935C60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82C41D06-FB2F-2A59-F9CF-20C59C52116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50CD92BB-48E6-0B47-D8CE-55C19623467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A79F41B5-C55E-DEE7-DD17-1A1B8BDA371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2AB66917-4A66-FEC7-A849-19F61D565E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141470-F98D-4E33-BA5B-E37FFC2D9C2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167D608-1DAA-1F11-C63B-2E3F1BDE87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12DEDC-EC76-45D0-9B1A-9CE1C12EAEE7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403B7231-8D17-5510-F701-133D128B492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A238E74-2DFD-4155-F752-E2336FF06A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C108AE5-477F-7D54-53BC-12BA8D9183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BF3D3A-BB9B-439F-9372-84D8A6A3E36F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D213CC6F-7A81-1DB8-722C-CDF57CBC9C9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23080E0-E5FD-B663-DB9E-5105854F46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2B2C529-67A9-066F-6D07-88422B88AE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4925E0-726E-4C94-A92A-A835803BFB5D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B88D4348-7AFD-6EC4-CC49-EDD05D6469D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F4B4E6E-EFF2-754A-71D6-9C3E4933C8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20CD004-15CE-672F-38BD-D045C2A06B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AAC509-09BB-4C29-B271-84764198546F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3DC87DFF-4556-A30A-63DF-E4342218F61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4AA3967-E393-CFD0-C51A-4F47476671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EB616B4-7AFD-399F-C6F3-3C529483E3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B95F42-475D-4647-B34A-2A01B09AABE7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007D1ECA-623C-686F-1328-26A3BFCC3D7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A78B8F6-00E4-F971-A8C2-8733A02F0E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0F146F3-9D98-C36B-11D3-DADC07234D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DEDB69-7A9C-4F87-955D-DE68C6A85784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D712C698-4520-1C91-5E96-F2E8A5DDFD0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7EE5BF6-06F3-833D-010C-5832A1E661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0D9F2E3-CA77-32B7-6D24-2BC594D9BD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6055D3-AC2E-4960-A0FA-4C3A7978BE5F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1E550A13-46B5-3322-0361-CF353731032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4D45903-A6E3-8C74-2DE6-4A1138C7E9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08958-DCAE-E9DA-E5C2-AEB0F94C2A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21C4E2-F31B-C19E-43CF-87D43AF297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8C87C-1512-2AC1-B027-2BCF776D7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6EA34-2BB2-C212-B38C-6D6318FE5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10CC2-D4AA-08B5-5A20-8AB5AC690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1B11A-5F02-4CE8-9A59-B31BD12258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2033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E1F77-232A-F85B-F587-EB430BFF3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8B59D3-D7FC-DB60-E743-FEAA79575E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187C75-ACAC-6AD3-F887-3CC56A58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216C4-F4EB-75F7-933A-D28983E4F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A2E63-14F7-F455-A0EC-9E3822929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502E0-A56A-4B82-BE0C-06A86CB1BC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971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FA2B7D-F118-690B-B6AD-710B3D0916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68F73F-2C57-E47E-E62D-AE4C6778A5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26752-AB64-40DC-6ED5-C945DFF5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AFFD9-FC4A-9A59-A88E-08321B828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B119F-945A-4B20-B38E-10403127F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AB110-FB34-47C5-8189-2198CBEDE8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4558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6BD3B-5EB7-1B30-B554-381387A8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9A404-E561-8E83-0B74-1C85560094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113EA-02F4-5461-E764-CEC391BB7B1F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01F8F7-E845-9BA6-9F2D-96C0B28A0B07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871CE91-ED09-EB12-D574-1FE31530F7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B6340C1-6051-AB9F-5B2E-D550733ED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4219518-9F76-5A30-1836-AC80CA8D5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F313F7F-41EE-411B-9D99-9A30F0C1F6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574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482A7-E633-2063-BCBF-8341E9D45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23570-B298-1A0E-2333-067412C6F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CD3E3-6FB8-5457-16EC-5DC840B5B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A0922-A407-EAE9-F0E3-FC0151B57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A4DD2-6942-D115-6849-7CB118860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0E394-B95E-4D1A-8551-F17D9B439C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51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5FBD8-0D40-8232-6369-4DC0BCEBE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F45A05-9023-7696-D095-6EE6DF9BD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EC322-9FE4-CDDC-24F1-26ED69634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85C59-F64D-214D-1BBC-5A8256F36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126F9-E436-0D8B-91F4-73CECC719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58B0A-3A9C-4E7D-AEFB-377410A7EC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6703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D5191-D273-1845-474B-6BE06E774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CF92A-8495-8E62-46D6-BDB66155F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94B6F9-AE21-8857-2D22-E2971EFE1F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E61D42-2E6E-4FB2-D951-679941BA2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D16DAC-59A4-3EE6-4770-7F36BA335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2529AA-7CA8-6557-7521-3AABFAAEC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35574-0B16-4E1E-8607-2DF182B416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1249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98748-7FED-FEB3-C6AE-9BE7697F0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82611D-486D-B8B8-95D5-AA5C2B904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BBCF18-38B5-8C22-B810-5912731D9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749871-7E2A-B87B-18DE-5DB7C3EFCB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6D655D-E44F-AD7B-2EAB-7F6D66C305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6220FB-395C-9DC4-8F4C-FDDF1EC6D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0F4F34-EFC9-0FA2-56FD-32A74A83D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301CA2-4DF4-ACC4-BBC9-F0F519D0C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2E185-8B0F-42E8-97C2-EE66D7F747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3681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0FD74-4767-35AE-6BF7-6A126DC07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2DAC31-9305-CE80-9168-4C19C1FE2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EFEB69-CD35-FD2A-02F5-0F6152D03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C3981A-07E0-660E-EB74-6594F79F5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EE7D2-9025-42AA-929E-C439C56BB0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411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5063C5-AD79-0F0D-499E-92A40051E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7D90F6-5884-B988-72AB-0E58CC3EC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9CBECA-41FE-A83A-7EDF-A44CDF081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62017-ABEB-4E05-9041-2020DFED7E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712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D1C36-900F-8A36-F26F-B0F93D9C2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4C301-BF0F-4BDD-E093-EFECD2B75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025373-4F47-B71B-50A4-942589CC86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630F55-5A9F-147B-33A0-B735E1554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329B81-4FC7-4FC1-ED15-6DDF36B05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19F0B3-5DAC-66DF-C71B-580904660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AE136-3D70-4209-8753-EE5EDF39DA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111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89F26-B142-797E-B559-963338FF0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5BE836-F755-97D6-C29A-485168FB98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028CD-5DEC-82A2-7E35-D12310E08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47025F-CD6E-CCC4-E6BC-8CEACDA9E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25071-B681-1CBA-60FB-E4257EA51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D2EF73-4E1C-DC22-1FD9-2FBE4E9EE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43D36-3451-425E-BD73-524A0A6E28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90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03EE542-3D18-949E-2DFF-B559A26F90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E2A3F07-87F2-84A8-ACE3-0F5943AB4B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7CD6206-B268-3CC2-FC6D-6846A1F88E1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0A6EF4D-D011-E643-BA72-D670533CF32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A1D6BC4-6CFC-C8FB-6B78-3A88B34F605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6EB26E-6318-499E-9A68-EB0C36A4901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0F00C17-91A1-9099-4819-311905D7B46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400">
                <a:solidFill>
                  <a:schemeClr val="bg1"/>
                </a:solidFill>
              </a:rPr>
              <a:t>Limestone, oil, fractional distillation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8911DDB-09C3-0B1E-66CE-F83DAAF49D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411163"/>
          </a:xfrm>
        </p:spPr>
        <p:txBody>
          <a:bodyPr/>
          <a:lstStyle/>
          <a:p>
            <a:r>
              <a:rPr lang="en-GB" altLang="en-US" sz="4000">
                <a:solidFill>
                  <a:schemeClr val="bg1"/>
                </a:solidFill>
              </a:rPr>
              <a:t>Limestone</a:t>
            </a:r>
            <a:endParaRPr lang="en-US" altLang="en-US" sz="4000">
              <a:solidFill>
                <a:schemeClr val="bg1"/>
              </a:solidFill>
            </a:endParaRPr>
          </a:p>
        </p:txBody>
      </p:sp>
      <p:graphicFrame>
        <p:nvGraphicFramePr>
          <p:cNvPr id="3075" name="Object 3">
            <a:extLst>
              <a:ext uri="{FF2B5EF4-FFF2-40B4-BE49-F238E27FC236}">
                <a16:creationId xmlns:a16="http://schemas.microsoft.com/office/drawing/2014/main" id="{2CA772B0-C715-5A92-5AF2-69D4684180B5}"/>
              </a:ext>
            </a:extLst>
          </p:cNvPr>
          <p:cNvGraphicFramePr>
            <a:graphicFrameLocks noChangeAspect="1"/>
          </p:cNvGraphicFramePr>
          <p:nvPr>
            <p:ph sz="half" idx="1"/>
          </p:nvPr>
        </p:nvGraphicFramePr>
        <p:xfrm>
          <a:off x="7048500" y="1943100"/>
          <a:ext cx="2095500" cy="139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 6.0" r:id="rId3" imgW="6696000" imgH="4460400" progId="CorelDRAW.Graphic.6">
                  <p:embed/>
                </p:oleObj>
              </mc:Choice>
              <mc:Fallback>
                <p:oleObj name="CorelDRAW 6.0" r:id="rId3" imgW="6696000" imgH="4460400" progId="CorelDRAW.Graphic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3879" r="16998"/>
                      <a:stretch>
                        <a:fillRect/>
                      </a:stretch>
                    </p:blipFill>
                    <p:spPr bwMode="auto">
                      <a:xfrm>
                        <a:off x="7048500" y="1943100"/>
                        <a:ext cx="2095500" cy="139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76" name="Group 4">
            <a:extLst>
              <a:ext uri="{FF2B5EF4-FFF2-40B4-BE49-F238E27FC236}">
                <a16:creationId xmlns:a16="http://schemas.microsoft.com/office/drawing/2014/main" id="{D133F83D-0AC1-5333-A464-CDB44FF41173}"/>
              </a:ext>
            </a:extLst>
          </p:cNvPr>
          <p:cNvGrpSpPr>
            <a:grpSpLocks/>
          </p:cNvGrpSpPr>
          <p:nvPr/>
        </p:nvGrpSpPr>
        <p:grpSpPr bwMode="auto">
          <a:xfrm>
            <a:off x="7554913" y="3543300"/>
            <a:ext cx="1331912" cy="1473200"/>
            <a:chOff x="4580" y="2086"/>
            <a:chExt cx="1012" cy="1163"/>
          </a:xfrm>
        </p:grpSpPr>
        <p:sp>
          <p:nvSpPr>
            <p:cNvPr id="3077" name="Rectangle 5">
              <a:extLst>
                <a:ext uri="{FF2B5EF4-FFF2-40B4-BE49-F238E27FC236}">
                  <a16:creationId xmlns:a16="http://schemas.microsoft.com/office/drawing/2014/main" id="{FB4BFCD7-C069-0822-5D55-7ADA9FBB3D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0" y="2086"/>
              <a:ext cx="1012" cy="11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3078" name="Picture 6">
              <a:extLst>
                <a:ext uri="{FF2B5EF4-FFF2-40B4-BE49-F238E27FC236}">
                  <a16:creationId xmlns:a16="http://schemas.microsoft.com/office/drawing/2014/main" id="{6A22058C-EF09-D5E6-81BD-DD02090C16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1" y="2137"/>
              <a:ext cx="829" cy="10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79" name="Text Box 7">
            <a:extLst>
              <a:ext uri="{FF2B5EF4-FFF2-40B4-BE49-F238E27FC236}">
                <a16:creationId xmlns:a16="http://schemas.microsoft.com/office/drawing/2014/main" id="{C12E7C3A-15D5-5816-6B2D-46EDC0774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3588"/>
            <a:ext cx="74564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rgbClr val="99FF99"/>
                </a:solidFill>
                <a:latin typeface="Comic Sans MS" panose="030F0702030302020204" pitchFamily="66" charset="0"/>
              </a:rPr>
              <a:t>Limestone is a __________ rock made up of mainly calcium carbonate.  It’s cheap and easy to obtain.  Some uses:</a:t>
            </a:r>
            <a:endParaRPr lang="en-US" altLang="en-US" sz="2400" i="1">
              <a:solidFill>
                <a:srgbClr val="99FF99"/>
              </a:solidFill>
              <a:latin typeface="Comic Sans MS" panose="030F0702030302020204" pitchFamily="66" charset="0"/>
            </a:endParaRPr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145156CE-1E5A-B50A-2AC0-4F068EBBE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93913"/>
            <a:ext cx="70977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FFCC99"/>
                </a:solidFill>
                <a:latin typeface="Comic Sans MS" panose="030F0702030302020204" pitchFamily="66" charset="0"/>
              </a:rPr>
              <a:t>1)  Building materials – limestone can be quarried and cut into blocks to be used in _______.  However, it is badly affected by ____ ____.</a:t>
            </a:r>
            <a:endParaRPr lang="en-US" altLang="en-US" sz="2400">
              <a:solidFill>
                <a:srgbClr val="FFCC99"/>
              </a:solidFill>
              <a:latin typeface="Comic Sans MS" panose="030F0702030302020204" pitchFamily="66" charset="0"/>
            </a:endParaRPr>
          </a:p>
        </p:txBody>
      </p:sp>
      <p:sp>
        <p:nvSpPr>
          <p:cNvPr id="3081" name="Text Box 9">
            <a:extLst>
              <a:ext uri="{FF2B5EF4-FFF2-40B4-BE49-F238E27FC236}">
                <a16:creationId xmlns:a16="http://schemas.microsoft.com/office/drawing/2014/main" id="{50E5C296-AB00-DF4B-6B6F-CBBBB329B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17888"/>
            <a:ext cx="77771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FF99FF"/>
                </a:solidFill>
                <a:latin typeface="Comic Sans MS" panose="030F0702030302020204" pitchFamily="66" charset="0"/>
              </a:rPr>
              <a:t>2)  Glass making – glass is made by mixing limestone with _____ and soda:</a:t>
            </a:r>
            <a:endParaRPr lang="en-US" altLang="en-US" sz="2400">
              <a:solidFill>
                <a:srgbClr val="FF99FF"/>
              </a:solidFill>
              <a:latin typeface="Comic Sans MS" panose="030F0702030302020204" pitchFamily="66" charset="0"/>
            </a:endParaRPr>
          </a:p>
        </p:txBody>
      </p:sp>
      <p:sp>
        <p:nvSpPr>
          <p:cNvPr id="3082" name="Text Box 10">
            <a:extLst>
              <a:ext uri="{FF2B5EF4-FFF2-40B4-BE49-F238E27FC236}">
                <a16:creationId xmlns:a16="http://schemas.microsoft.com/office/drawing/2014/main" id="{A99CAEC5-95EA-F545-EAFB-51CF241F5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03800"/>
            <a:ext cx="914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FFFF99"/>
                </a:solidFill>
                <a:latin typeface="Comic Sans MS" panose="030F0702030302020204" pitchFamily="66" charset="0"/>
              </a:rPr>
              <a:t>3)  Cement making – limestone can be “roasted” in a rotary kiln to produce dry cement.  It’s then mixed with sand and gravel to make _______.</a:t>
            </a:r>
            <a:endParaRPr lang="en-US" altLang="en-US" sz="2400">
              <a:solidFill>
                <a:srgbClr val="FFFF99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083" name="Group 11">
            <a:extLst>
              <a:ext uri="{FF2B5EF4-FFF2-40B4-BE49-F238E27FC236}">
                <a16:creationId xmlns:a16="http://schemas.microsoft.com/office/drawing/2014/main" id="{56FB0E77-A389-1E54-BF82-4CA8F934AD41}"/>
              </a:ext>
            </a:extLst>
          </p:cNvPr>
          <p:cNvGrpSpPr>
            <a:grpSpLocks/>
          </p:cNvGrpSpPr>
          <p:nvPr/>
        </p:nvGrpSpPr>
        <p:grpSpPr bwMode="auto">
          <a:xfrm>
            <a:off x="930275" y="4419600"/>
            <a:ext cx="6027738" cy="457200"/>
            <a:chOff x="508" y="2644"/>
            <a:chExt cx="3797" cy="288"/>
          </a:xfrm>
        </p:grpSpPr>
        <p:sp>
          <p:nvSpPr>
            <p:cNvPr id="3084" name="Text Box 12">
              <a:extLst>
                <a:ext uri="{FF2B5EF4-FFF2-40B4-BE49-F238E27FC236}">
                  <a16:creationId xmlns:a16="http://schemas.microsoft.com/office/drawing/2014/main" id="{BE560E45-D695-7B2F-A817-D2F4A85002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8" y="2644"/>
              <a:ext cx="3797" cy="2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Limestone + sand + soda                glass</a:t>
              </a:r>
              <a:endParaRPr lang="en-US" altLang="en-US" sz="240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085" name="Line 13">
              <a:extLst>
                <a:ext uri="{FF2B5EF4-FFF2-40B4-BE49-F238E27FC236}">
                  <a16:creationId xmlns:a16="http://schemas.microsoft.com/office/drawing/2014/main" id="{7C1F37C0-46DF-14D4-7036-47D49B675F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2" y="2795"/>
              <a:ext cx="788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3086" name="Picture 14">
            <a:extLst>
              <a:ext uri="{FF2B5EF4-FFF2-40B4-BE49-F238E27FC236}">
                <a16:creationId xmlns:a16="http://schemas.microsoft.com/office/drawing/2014/main" id="{F61C5FDB-11A7-1D93-F043-FBD611900734}"/>
              </a:ext>
            </a:extLst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32" t="13863" r="18810" b="14343"/>
          <a:stretch>
            <a:fillRect/>
          </a:stretch>
        </p:blipFill>
        <p:spPr>
          <a:xfrm>
            <a:off x="7523163" y="387350"/>
            <a:ext cx="1620837" cy="142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7" name="Text Box 15">
            <a:extLst>
              <a:ext uri="{FF2B5EF4-FFF2-40B4-BE49-F238E27FC236}">
                <a16:creationId xmlns:a16="http://schemas.microsoft.com/office/drawing/2014/main" id="{2F2537CC-ACA5-4495-9715-957DB6925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900" y="6311900"/>
            <a:ext cx="8248650" cy="4826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Words</a:t>
            </a: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– sand, building, sedimentary, concrete, acid rain</a:t>
            </a:r>
            <a:endParaRPr lang="en-US" altLang="en-US" sz="24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  <p:bldP spid="3080" grpId="0"/>
      <p:bldP spid="3081" grpId="0"/>
      <p:bldP spid="3082" grpId="0"/>
      <p:bldP spid="308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57E10FE-6F7A-D3A6-0904-FF88107AD1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72400" cy="411163"/>
          </a:xfrm>
        </p:spPr>
        <p:txBody>
          <a:bodyPr/>
          <a:lstStyle/>
          <a:p>
            <a:r>
              <a:rPr lang="en-GB" altLang="en-US" sz="4000">
                <a:solidFill>
                  <a:schemeClr val="bg1"/>
                </a:solidFill>
              </a:rPr>
              <a:t>Limestone</a:t>
            </a:r>
            <a:endParaRPr lang="en-US" altLang="en-US" sz="4000">
              <a:solidFill>
                <a:schemeClr val="bg1"/>
              </a:solidFill>
            </a:endParaRPr>
          </a:p>
        </p:txBody>
      </p:sp>
      <p:grpSp>
        <p:nvGrpSpPr>
          <p:cNvPr id="4099" name="Group 3">
            <a:extLst>
              <a:ext uri="{FF2B5EF4-FFF2-40B4-BE49-F238E27FC236}">
                <a16:creationId xmlns:a16="http://schemas.microsoft.com/office/drawing/2014/main" id="{9955118C-E823-0877-09CB-B80EE4C8E31D}"/>
              </a:ext>
            </a:extLst>
          </p:cNvPr>
          <p:cNvGrpSpPr>
            <a:grpSpLocks/>
          </p:cNvGrpSpPr>
          <p:nvPr/>
        </p:nvGrpSpPr>
        <p:grpSpPr bwMode="auto">
          <a:xfrm>
            <a:off x="0" y="731838"/>
            <a:ext cx="9144000" cy="5008562"/>
            <a:chOff x="0" y="461"/>
            <a:chExt cx="5760" cy="3155"/>
          </a:xfrm>
        </p:grpSpPr>
        <p:sp>
          <p:nvSpPr>
            <p:cNvPr id="4100" name="Text Box 4">
              <a:extLst>
                <a:ext uri="{FF2B5EF4-FFF2-40B4-BE49-F238E27FC236}">
                  <a16:creationId xmlns:a16="http://schemas.microsoft.com/office/drawing/2014/main" id="{FFFC4CEC-5B9F-5D96-8DE7-6B4069BDF2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61"/>
              <a:ext cx="576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solidFill>
                    <a:srgbClr val="66CCFF"/>
                  </a:solidFill>
                  <a:latin typeface="Comic Sans MS" panose="030F0702030302020204" pitchFamily="66" charset="0"/>
                </a:rPr>
                <a:t>If soil is too _____ crops will fail.  Limestone can also be used as a neutralising agent.  There are two reactions to know:</a:t>
              </a:r>
              <a:endParaRPr lang="en-US" altLang="en-US" sz="2400">
                <a:solidFill>
                  <a:srgbClr val="66CC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101" name="Text Box 5">
              <a:extLst>
                <a:ext uri="{FF2B5EF4-FFF2-40B4-BE49-F238E27FC236}">
                  <a16:creationId xmlns:a16="http://schemas.microsoft.com/office/drawing/2014/main" id="{0C1EFFEA-2C91-1F05-8CD9-12894AEB0C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080"/>
              <a:ext cx="5760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solidFill>
                    <a:srgbClr val="FFCC99"/>
                  </a:solidFill>
                  <a:latin typeface="Comic Sans MS" panose="030F0702030302020204" pitchFamily="66" charset="0"/>
                </a:rPr>
                <a:t>1)  Firstly, a THERMAL _________________ reaction is used to break the calcium carbonate down into calcium oxide (quicklime) and _______ __________:</a:t>
              </a:r>
              <a:endParaRPr lang="en-US" altLang="en-US" sz="2400">
                <a:solidFill>
                  <a:srgbClr val="FFCC99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102" name="Text Box 6">
              <a:extLst>
                <a:ext uri="{FF2B5EF4-FFF2-40B4-BE49-F238E27FC236}">
                  <a16:creationId xmlns:a16="http://schemas.microsoft.com/office/drawing/2014/main" id="{B2D901DC-BAD1-4957-3784-96A077A381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322"/>
              <a:ext cx="576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solidFill>
                    <a:srgbClr val="FF99FF"/>
                  </a:solidFill>
                  <a:latin typeface="Comic Sans MS" panose="030F0702030302020204" pitchFamily="66" charset="0"/>
                </a:rPr>
                <a:t>2)  This is then “slaked” with water to produce calcium hydroxide (“_________ lime”):</a:t>
              </a:r>
              <a:endParaRPr lang="en-US" altLang="en-US" sz="2400">
                <a:solidFill>
                  <a:srgbClr val="FF99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103" name="Text Box 7">
              <a:extLst>
                <a:ext uri="{FF2B5EF4-FFF2-40B4-BE49-F238E27FC236}">
                  <a16:creationId xmlns:a16="http://schemas.microsoft.com/office/drawing/2014/main" id="{80335051-A9E4-3643-BF5E-0E8D4FC4C7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328"/>
              <a:ext cx="57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solidFill>
                    <a:srgbClr val="66CCFF"/>
                  </a:solidFill>
                  <a:latin typeface="Comic Sans MS" panose="030F0702030302020204" pitchFamily="66" charset="0"/>
                </a:rPr>
                <a:t>Calcium hydroxide is alkaline and is used to ______ acidic soil.</a:t>
              </a:r>
              <a:endParaRPr lang="en-US" altLang="en-US" sz="2400">
                <a:solidFill>
                  <a:srgbClr val="66CCFF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4104" name="Group 8">
            <a:extLst>
              <a:ext uri="{FF2B5EF4-FFF2-40B4-BE49-F238E27FC236}">
                <a16:creationId xmlns:a16="http://schemas.microsoft.com/office/drawing/2014/main" id="{1D29DD88-4FDE-41E5-332A-E3413319D787}"/>
              </a:ext>
            </a:extLst>
          </p:cNvPr>
          <p:cNvGrpSpPr>
            <a:grpSpLocks/>
          </p:cNvGrpSpPr>
          <p:nvPr/>
        </p:nvGrpSpPr>
        <p:grpSpPr bwMode="auto">
          <a:xfrm>
            <a:off x="327025" y="3060700"/>
            <a:ext cx="8537575" cy="455613"/>
            <a:chOff x="206" y="1928"/>
            <a:chExt cx="5378" cy="287"/>
          </a:xfrm>
        </p:grpSpPr>
        <p:sp>
          <p:nvSpPr>
            <p:cNvPr id="4105" name="Text Box 9">
              <a:extLst>
                <a:ext uri="{FF2B5EF4-FFF2-40B4-BE49-F238E27FC236}">
                  <a16:creationId xmlns:a16="http://schemas.microsoft.com/office/drawing/2014/main" id="{D67898F3-0730-A7A1-B292-CCA4A62F4B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" y="1965"/>
              <a:ext cx="5378" cy="2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>
                  <a:solidFill>
                    <a:schemeClr val="bg1"/>
                  </a:solidFill>
                  <a:latin typeface="Comic Sans MS" panose="030F0702030302020204" pitchFamily="66" charset="0"/>
                </a:rPr>
                <a:t>Calcium carbonate                     calcium oxide + carbon dioxide</a:t>
              </a:r>
              <a:endParaRPr lang="en-US" altLang="en-US" sz="200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106" name="Line 10">
              <a:extLst>
                <a:ext uri="{FF2B5EF4-FFF2-40B4-BE49-F238E27FC236}">
                  <a16:creationId xmlns:a16="http://schemas.microsoft.com/office/drawing/2014/main" id="{2135C137-4533-1FCC-D23B-54773C47A7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7" y="2110"/>
              <a:ext cx="752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7" name="Text Box 11">
              <a:extLst>
                <a:ext uri="{FF2B5EF4-FFF2-40B4-BE49-F238E27FC236}">
                  <a16:creationId xmlns:a16="http://schemas.microsoft.com/office/drawing/2014/main" id="{08C718A6-E748-65A7-4B66-1B55380690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1" y="1928"/>
              <a:ext cx="61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solidFill>
                    <a:schemeClr val="bg1"/>
                  </a:solidFill>
                  <a:latin typeface="Comic Sans MS" panose="030F0702030302020204" pitchFamily="66" charset="0"/>
                </a:rPr>
                <a:t>HEAT</a:t>
              </a:r>
              <a:endParaRPr lang="en-US" altLang="en-US" sz="160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4108" name="Group 12">
            <a:extLst>
              <a:ext uri="{FF2B5EF4-FFF2-40B4-BE49-F238E27FC236}">
                <a16:creationId xmlns:a16="http://schemas.microsoft.com/office/drawing/2014/main" id="{3FC5386A-8203-98B7-4FF4-D943871AD405}"/>
              </a:ext>
            </a:extLst>
          </p:cNvPr>
          <p:cNvGrpSpPr>
            <a:grpSpLocks/>
          </p:cNvGrpSpPr>
          <p:nvPr/>
        </p:nvGrpSpPr>
        <p:grpSpPr bwMode="auto">
          <a:xfrm>
            <a:off x="330200" y="4552950"/>
            <a:ext cx="8537575" cy="458788"/>
            <a:chOff x="208" y="2759"/>
            <a:chExt cx="5378" cy="289"/>
          </a:xfrm>
        </p:grpSpPr>
        <p:sp>
          <p:nvSpPr>
            <p:cNvPr id="4109" name="Text Box 13">
              <a:extLst>
                <a:ext uri="{FF2B5EF4-FFF2-40B4-BE49-F238E27FC236}">
                  <a16:creationId xmlns:a16="http://schemas.microsoft.com/office/drawing/2014/main" id="{F2DD32F5-D97A-F1E2-DF2B-ECCA56D983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" y="2798"/>
              <a:ext cx="5378" cy="25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>
                  <a:solidFill>
                    <a:schemeClr val="bg1"/>
                  </a:solidFill>
                  <a:latin typeface="Comic Sans MS" panose="030F0702030302020204" pitchFamily="66" charset="0"/>
                </a:rPr>
                <a:t>Calcium oxide                       calcium hydroxide</a:t>
              </a:r>
              <a:endParaRPr lang="en-US" altLang="en-US" sz="200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110" name="Line 14">
              <a:extLst>
                <a:ext uri="{FF2B5EF4-FFF2-40B4-BE49-F238E27FC236}">
                  <a16:creationId xmlns:a16="http://schemas.microsoft.com/office/drawing/2014/main" id="{6F6D9C7A-528F-1E09-B6E7-7F1ACA1EB0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7" y="2944"/>
              <a:ext cx="946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1" name="Text Box 15">
              <a:extLst>
                <a:ext uri="{FF2B5EF4-FFF2-40B4-BE49-F238E27FC236}">
                  <a16:creationId xmlns:a16="http://schemas.microsoft.com/office/drawing/2014/main" id="{DD9BE88E-D732-3839-53A6-CA4A925E13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4" y="2759"/>
              <a:ext cx="81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solidFill>
                    <a:schemeClr val="bg1"/>
                  </a:solidFill>
                  <a:latin typeface="Comic Sans MS" panose="030F0702030302020204" pitchFamily="66" charset="0"/>
                </a:rPr>
                <a:t>WATER</a:t>
              </a:r>
              <a:endParaRPr lang="en-US" altLang="en-US" sz="160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4112" name="Text Box 16">
            <a:extLst>
              <a:ext uri="{FF2B5EF4-FFF2-40B4-BE49-F238E27FC236}">
                <a16:creationId xmlns:a16="http://schemas.microsoft.com/office/drawing/2014/main" id="{2556F4F9-0B2F-D09F-8235-8B746D98F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8138" y="5889625"/>
            <a:ext cx="6292850" cy="84772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Words</a:t>
            </a: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– slaked, acidic, neutralise, decomposition, carbon dioxide</a:t>
            </a:r>
            <a:endParaRPr lang="en-US" altLang="en-US" sz="24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265C1EF0-3935-01F4-4ED4-3DAB6ED90841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7" b="9930"/>
          <a:stretch>
            <a:fillRect/>
          </a:stretch>
        </p:blipFill>
        <p:spPr>
          <a:xfrm>
            <a:off x="0" y="0"/>
            <a:ext cx="9144000" cy="4162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3" name="Rectangle 3">
            <a:extLst>
              <a:ext uri="{FF2B5EF4-FFF2-40B4-BE49-F238E27FC236}">
                <a16:creationId xmlns:a16="http://schemas.microsoft.com/office/drawing/2014/main" id="{D3701335-F295-0C79-74E4-28C2801C67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162800" cy="487363"/>
          </a:xfrm>
        </p:spPr>
        <p:txBody>
          <a:bodyPr/>
          <a:lstStyle/>
          <a:p>
            <a:r>
              <a:rPr lang="en-GB" altLang="en-US" sz="4000">
                <a:solidFill>
                  <a:schemeClr val="bg1"/>
                </a:solidFill>
              </a:rPr>
              <a:t>Formation of oil and gas</a:t>
            </a:r>
            <a:endParaRPr lang="en-US" altLang="en-US" sz="4000">
              <a:solidFill>
                <a:schemeClr val="bg1"/>
              </a:solidFill>
            </a:endParaRP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7986541E-FD1C-81CA-040A-598EC7D55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4149725"/>
            <a:ext cx="22463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FFFF99"/>
                </a:solidFill>
                <a:latin typeface="Comic Sans MS" panose="030F0702030302020204" pitchFamily="66" charset="0"/>
              </a:rPr>
              <a:t>1)  Layers of dead sea _____ settle on the seabed.</a:t>
            </a:r>
            <a:endParaRPr lang="en-US" altLang="en-US" sz="2000">
              <a:solidFill>
                <a:srgbClr val="FFFF99"/>
              </a:solidFill>
              <a:latin typeface="Comic Sans MS" panose="030F0702030302020204" pitchFamily="66" charset="0"/>
            </a:endParaRP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A744142A-0BBF-7E08-9018-CB2956837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149725"/>
            <a:ext cx="210343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FFCC99"/>
                </a:solidFill>
                <a:latin typeface="Comic Sans MS" panose="030F0702030302020204" pitchFamily="66" charset="0"/>
              </a:rPr>
              <a:t>2)  Layers of __________ rock build up on top.  </a:t>
            </a:r>
            <a:endParaRPr lang="en-US" altLang="en-US" sz="2000">
              <a:solidFill>
                <a:srgbClr val="FFCC99"/>
              </a:solidFill>
              <a:latin typeface="Comic Sans MS" panose="030F0702030302020204" pitchFamily="66" charset="0"/>
            </a:endParaRP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4767D307-6261-6531-24A6-37936E414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4149725"/>
            <a:ext cx="4191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FFCC66"/>
                </a:solidFill>
                <a:latin typeface="Comic Sans MS" panose="030F0702030302020204" pitchFamily="66" charset="0"/>
              </a:rPr>
              <a:t>3)  The heat and ________ from these rocks, along with the absence of ______, mean that oil and gas are formed over ______ of years.</a:t>
            </a:r>
            <a:endParaRPr lang="en-US" altLang="en-US" sz="2000">
              <a:solidFill>
                <a:srgbClr val="FFCC66"/>
              </a:solidFill>
              <a:latin typeface="Comic Sans MS" panose="030F0702030302020204" pitchFamily="66" charset="0"/>
            </a:endParaRPr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13BC8C6D-1A22-D2D9-BA1B-BF6AA6970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6237288"/>
            <a:ext cx="8353425" cy="4222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b="1">
                <a:solidFill>
                  <a:schemeClr val="bg1"/>
                </a:solidFill>
                <a:latin typeface="Comic Sans MS" panose="030F0702030302020204" pitchFamily="66" charset="0"/>
              </a:rPr>
              <a:t>Words</a:t>
            </a: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 – sedimentary, millions, oxygen, creatures, pressure</a:t>
            </a:r>
            <a:endParaRPr lang="en-US" altLang="en-US" sz="20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/>
      <p:bldP spid="5126" grpId="0"/>
      <p:bldP spid="51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828C8F7-7706-AB3E-5954-5929A2C067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GB" altLang="en-US">
                <a:solidFill>
                  <a:schemeClr val="bg1"/>
                </a:solidFill>
              </a:rPr>
              <a:t>Hydrocarbons and crude oil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E54795C2-5124-7AF7-1610-555766FBF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5313" y="2362200"/>
            <a:ext cx="3468687" cy="402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75000"/>
              </a:lnSpc>
              <a:spcBef>
                <a:spcPct val="50000"/>
              </a:spcBef>
            </a:pPr>
            <a:r>
              <a:rPr lang="en-GB" altLang="en-US" sz="2400" i="1">
                <a:solidFill>
                  <a:srgbClr val="66CCFF"/>
                </a:solidFill>
                <a:latin typeface="Comic Sans MS" panose="030F0702030302020204" pitchFamily="66" charset="0"/>
              </a:rPr>
              <a:t>Longer chains mean…</a:t>
            </a:r>
          </a:p>
          <a:p>
            <a:pPr>
              <a:lnSpc>
                <a:spcPct val="175000"/>
              </a:lnSpc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en-GB" altLang="en-US" sz="2400">
                <a:solidFill>
                  <a:srgbClr val="FF99FF"/>
                </a:solidFill>
                <a:latin typeface="Comic Sans MS" panose="030F0702030302020204" pitchFamily="66" charset="0"/>
              </a:rPr>
              <a:t>Less ability to flow</a:t>
            </a:r>
          </a:p>
          <a:p>
            <a:pPr>
              <a:lnSpc>
                <a:spcPct val="175000"/>
              </a:lnSpc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Less flammable</a:t>
            </a:r>
          </a:p>
          <a:p>
            <a:pPr>
              <a:lnSpc>
                <a:spcPct val="175000"/>
              </a:lnSpc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en-GB" altLang="en-US" sz="2400">
                <a:solidFill>
                  <a:srgbClr val="FF99FF"/>
                </a:solidFill>
                <a:latin typeface="Comic Sans MS" panose="030F0702030302020204" pitchFamily="66" charset="0"/>
              </a:rPr>
              <a:t>Less volatile</a:t>
            </a:r>
          </a:p>
          <a:p>
            <a:pPr>
              <a:lnSpc>
                <a:spcPct val="175000"/>
              </a:lnSpc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Higher boiling point</a:t>
            </a:r>
          </a:p>
        </p:txBody>
      </p:sp>
      <p:grpSp>
        <p:nvGrpSpPr>
          <p:cNvPr id="6148" name="Group 4">
            <a:extLst>
              <a:ext uri="{FF2B5EF4-FFF2-40B4-BE49-F238E27FC236}">
                <a16:creationId xmlns:a16="http://schemas.microsoft.com/office/drawing/2014/main" id="{2C1B9F49-3310-BFA1-A41B-318BB0B4FF2F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2132013"/>
            <a:ext cx="990600" cy="4725987"/>
            <a:chOff x="2736" y="1343"/>
            <a:chExt cx="624" cy="2977"/>
          </a:xfrm>
        </p:grpSpPr>
        <p:sp>
          <p:nvSpPr>
            <p:cNvPr id="6149" name="AutoShape 5">
              <a:extLst>
                <a:ext uri="{FF2B5EF4-FFF2-40B4-BE49-F238E27FC236}">
                  <a16:creationId xmlns:a16="http://schemas.microsoft.com/office/drawing/2014/main" id="{15DBDA32-53D2-1C0D-9566-F9C3F89F6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536"/>
              <a:ext cx="624" cy="2784"/>
            </a:xfrm>
            <a:prstGeom prst="downArrow">
              <a:avLst>
                <a:gd name="adj1" fmla="val 50000"/>
                <a:gd name="adj2" fmla="val 111538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0" name="Text Box 6">
              <a:extLst>
                <a:ext uri="{FF2B5EF4-FFF2-40B4-BE49-F238E27FC236}">
                  <a16:creationId xmlns:a16="http://schemas.microsoft.com/office/drawing/2014/main" id="{747A8ECD-9B6A-2324-99E6-15221020FE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1790" y="2471"/>
              <a:ext cx="25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400" b="1">
                  <a:solidFill>
                    <a:schemeClr val="bg1"/>
                  </a:solidFill>
                  <a:latin typeface="Comic Sans MS" panose="030F0702030302020204" pitchFamily="66" charset="0"/>
                </a:rPr>
                <a:t>Increasing length</a:t>
              </a:r>
            </a:p>
          </p:txBody>
        </p:sp>
      </p:grpSp>
      <p:sp>
        <p:nvSpPr>
          <p:cNvPr id="6151" name="Text Box 7">
            <a:extLst>
              <a:ext uri="{FF2B5EF4-FFF2-40B4-BE49-F238E27FC236}">
                <a16:creationId xmlns:a16="http://schemas.microsoft.com/office/drawing/2014/main" id="{82E36222-53DD-3CE5-742A-497A2A753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914400"/>
            <a:ext cx="72961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99FFCC"/>
                </a:solidFill>
                <a:latin typeface="Comic Sans MS" panose="030F0702030302020204" pitchFamily="66" charset="0"/>
              </a:rPr>
              <a:t>Crude oil is a mixture of HYDROCARBONS (compounds made up of carbon and hydrogen).  Some examples:</a:t>
            </a:r>
          </a:p>
        </p:txBody>
      </p:sp>
      <p:pic>
        <p:nvPicPr>
          <p:cNvPr id="6152" name="Picture 8">
            <a:extLst>
              <a:ext uri="{FF2B5EF4-FFF2-40B4-BE49-F238E27FC236}">
                <a16:creationId xmlns:a16="http://schemas.microsoft.com/office/drawing/2014/main" id="{1AFAC3CB-D566-E3B6-ADFC-E0A21A2EC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14400"/>
            <a:ext cx="1019175" cy="126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153" name="Group 9">
            <a:extLst>
              <a:ext uri="{FF2B5EF4-FFF2-40B4-BE49-F238E27FC236}">
                <a16:creationId xmlns:a16="http://schemas.microsoft.com/office/drawing/2014/main" id="{C442D4C5-7034-0E15-6FDF-C5D8E64387C4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2492375"/>
            <a:ext cx="1905000" cy="1828800"/>
            <a:chOff x="567" y="1570"/>
            <a:chExt cx="1200" cy="1152"/>
          </a:xfrm>
        </p:grpSpPr>
        <p:grpSp>
          <p:nvGrpSpPr>
            <p:cNvPr id="6154" name="Group 10">
              <a:extLst>
                <a:ext uri="{FF2B5EF4-FFF2-40B4-BE49-F238E27FC236}">
                  <a16:creationId xmlns:a16="http://schemas.microsoft.com/office/drawing/2014/main" id="{11834EAC-87DC-3E0A-68E3-5DCF42BFE3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7" y="1570"/>
              <a:ext cx="1200" cy="768"/>
              <a:chOff x="567" y="1570"/>
              <a:chExt cx="1200" cy="768"/>
            </a:xfrm>
          </p:grpSpPr>
          <p:sp>
            <p:nvSpPr>
              <p:cNvPr id="6155" name="Line 11">
                <a:extLst>
                  <a:ext uri="{FF2B5EF4-FFF2-40B4-BE49-F238E27FC236}">
                    <a16:creationId xmlns:a16="http://schemas.microsoft.com/office/drawing/2014/main" id="{A6D798DE-D857-7003-CF05-F14A484811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83" y="1666"/>
                <a:ext cx="1" cy="576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56" name="Line 12">
                <a:extLst>
                  <a:ext uri="{FF2B5EF4-FFF2-40B4-BE49-F238E27FC236}">
                    <a16:creationId xmlns:a16="http://schemas.microsoft.com/office/drawing/2014/main" id="{27E615C4-57E9-223B-81AD-1A5F67D0F0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51" y="1714"/>
                <a:ext cx="1" cy="528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57" name="Line 13">
                <a:extLst>
                  <a:ext uri="{FF2B5EF4-FFF2-40B4-BE49-F238E27FC236}">
                    <a16:creationId xmlns:a16="http://schemas.microsoft.com/office/drawing/2014/main" id="{86659391-761C-F94E-234C-10DCDF2F34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3" y="1954"/>
                <a:ext cx="960" cy="1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58" name="Oval 14">
                <a:extLst>
                  <a:ext uri="{FF2B5EF4-FFF2-40B4-BE49-F238E27FC236}">
                    <a16:creationId xmlns:a16="http://schemas.microsoft.com/office/drawing/2014/main" id="{5905116B-6282-0290-BAD9-1437831E2F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7" y="1810"/>
                <a:ext cx="300" cy="300"/>
              </a:xfrm>
              <a:prstGeom prst="ellipse">
                <a:avLst/>
              </a:prstGeom>
              <a:gradFill rotWithShape="1">
                <a:gsLst>
                  <a:gs pos="0">
                    <a:srgbClr val="99FF99"/>
                  </a:gs>
                  <a:gs pos="100000">
                    <a:srgbClr val="99FF99">
                      <a:gamma/>
                      <a:shade val="6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9" name="Oval 15">
                <a:extLst>
                  <a:ext uri="{FF2B5EF4-FFF2-40B4-BE49-F238E27FC236}">
                    <a16:creationId xmlns:a16="http://schemas.microsoft.com/office/drawing/2014/main" id="{952A1813-15CC-4A19-8A24-FA5E15EB1F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9" y="1810"/>
                <a:ext cx="300" cy="300"/>
              </a:xfrm>
              <a:prstGeom prst="ellipse">
                <a:avLst/>
              </a:prstGeom>
              <a:gradFill rotWithShape="1">
                <a:gsLst>
                  <a:gs pos="0">
                    <a:srgbClr val="99FF99"/>
                  </a:gs>
                  <a:gs pos="100000">
                    <a:srgbClr val="99FF99">
                      <a:gamma/>
                      <a:shade val="6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0" name="Oval 16">
                <a:extLst>
                  <a:ext uri="{FF2B5EF4-FFF2-40B4-BE49-F238E27FC236}">
                    <a16:creationId xmlns:a16="http://schemas.microsoft.com/office/drawing/2014/main" id="{3E84F235-13CC-EF9E-1C71-C85123F008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7" y="2146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76471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1" name="Oval 17">
                <a:extLst>
                  <a:ext uri="{FF2B5EF4-FFF2-40B4-BE49-F238E27FC236}">
                    <a16:creationId xmlns:a16="http://schemas.microsoft.com/office/drawing/2014/main" id="{B321D06C-7A2D-211C-F0C3-BDEB13A26D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85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76471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2" name="Oval 18">
                <a:extLst>
                  <a:ext uri="{FF2B5EF4-FFF2-40B4-BE49-F238E27FC236}">
                    <a16:creationId xmlns:a16="http://schemas.microsoft.com/office/drawing/2014/main" id="{7D37396E-3DD1-D2D8-BE6B-B16E5F0453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5" y="2146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76471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3" name="Oval 19">
                <a:extLst>
                  <a:ext uri="{FF2B5EF4-FFF2-40B4-BE49-F238E27FC236}">
                    <a16:creationId xmlns:a16="http://schemas.microsoft.com/office/drawing/2014/main" id="{9134E8CE-5759-FDEF-2739-E26B6F8E66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7" y="1570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76471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4" name="Oval 20">
                <a:extLst>
                  <a:ext uri="{FF2B5EF4-FFF2-40B4-BE49-F238E27FC236}">
                    <a16:creationId xmlns:a16="http://schemas.microsoft.com/office/drawing/2014/main" id="{9DC88794-E013-DD99-92B1-C502370B3D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5" y="1858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76471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5" name="Oval 21">
                <a:extLst>
                  <a:ext uri="{FF2B5EF4-FFF2-40B4-BE49-F238E27FC236}">
                    <a16:creationId xmlns:a16="http://schemas.microsoft.com/office/drawing/2014/main" id="{666903B5-DBCE-27E8-8D9E-61A7A64C9F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5" y="1570"/>
                <a:ext cx="192" cy="192"/>
              </a:xfrm>
              <a:prstGeom prst="ellipse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76471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6166" name="Text Box 22">
              <a:extLst>
                <a:ext uri="{FF2B5EF4-FFF2-40B4-BE49-F238E27FC236}">
                  <a16:creationId xmlns:a16="http://schemas.microsoft.com/office/drawing/2014/main" id="{C6EE1531-D5CE-7D6E-1999-7178C8B4FC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1" y="2434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400">
                  <a:solidFill>
                    <a:srgbClr val="FF99FF"/>
                  </a:solidFill>
                  <a:latin typeface="Comic Sans MS" panose="030F0702030302020204" pitchFamily="66" charset="0"/>
                </a:rPr>
                <a:t>Ethane</a:t>
              </a:r>
            </a:p>
          </p:txBody>
        </p:sp>
      </p:grpSp>
      <p:grpSp>
        <p:nvGrpSpPr>
          <p:cNvPr id="6167" name="Group 23">
            <a:extLst>
              <a:ext uri="{FF2B5EF4-FFF2-40B4-BE49-F238E27FC236}">
                <a16:creationId xmlns:a16="http://schemas.microsoft.com/office/drawing/2014/main" id="{FE4D029B-86D0-98CF-4A08-DF51BA32B930}"/>
              </a:ext>
            </a:extLst>
          </p:cNvPr>
          <p:cNvGrpSpPr>
            <a:grpSpLocks/>
          </p:cNvGrpSpPr>
          <p:nvPr/>
        </p:nvGrpSpPr>
        <p:grpSpPr bwMode="auto">
          <a:xfrm>
            <a:off x="881063" y="2468563"/>
            <a:ext cx="1957387" cy="1285875"/>
            <a:chOff x="555" y="1555"/>
            <a:chExt cx="1233" cy="810"/>
          </a:xfrm>
        </p:grpSpPr>
        <p:sp>
          <p:nvSpPr>
            <p:cNvPr id="6168" name="Text Box 24">
              <a:extLst>
                <a:ext uri="{FF2B5EF4-FFF2-40B4-BE49-F238E27FC236}">
                  <a16:creationId xmlns:a16="http://schemas.microsoft.com/office/drawing/2014/main" id="{9F127458-F6FD-4754-C955-85FFD3194F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4" y="1825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latin typeface="Comic Sans MS" panose="030F0702030302020204" pitchFamily="66" charset="0"/>
                </a:rPr>
                <a:t>C</a:t>
              </a:r>
              <a:endParaRPr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6169" name="Text Box 25">
              <a:extLst>
                <a:ext uri="{FF2B5EF4-FFF2-40B4-BE49-F238E27FC236}">
                  <a16:creationId xmlns:a16="http://schemas.microsoft.com/office/drawing/2014/main" id="{9693E6EF-1E57-FF81-C7F2-9CD2CDC45E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6" y="183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latin typeface="Comic Sans MS" panose="030F0702030302020204" pitchFamily="66" charset="0"/>
                </a:rPr>
                <a:t>C</a:t>
              </a:r>
              <a:endParaRPr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6170" name="Text Box 26">
              <a:extLst>
                <a:ext uri="{FF2B5EF4-FFF2-40B4-BE49-F238E27FC236}">
                  <a16:creationId xmlns:a16="http://schemas.microsoft.com/office/drawing/2014/main" id="{5B4CE3FC-B074-C139-E27E-B72744548C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1" y="1558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H</a:t>
              </a: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6171" name="Text Box 27">
              <a:extLst>
                <a:ext uri="{FF2B5EF4-FFF2-40B4-BE49-F238E27FC236}">
                  <a16:creationId xmlns:a16="http://schemas.microsoft.com/office/drawing/2014/main" id="{FB0D820D-BDCE-A790-76F4-35718739B4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7" y="1555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H</a:t>
              </a: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6172" name="Text Box 28">
              <a:extLst>
                <a:ext uri="{FF2B5EF4-FFF2-40B4-BE49-F238E27FC236}">
                  <a16:creationId xmlns:a16="http://schemas.microsoft.com/office/drawing/2014/main" id="{5909050A-304E-E09D-2782-3B22ACBDA5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1" y="1849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H</a:t>
              </a: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6173" name="Text Box 29">
              <a:extLst>
                <a:ext uri="{FF2B5EF4-FFF2-40B4-BE49-F238E27FC236}">
                  <a16:creationId xmlns:a16="http://schemas.microsoft.com/office/drawing/2014/main" id="{AB872A20-3931-229C-D2EE-5953241EE4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6" y="2134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H</a:t>
              </a: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6174" name="Text Box 30">
              <a:extLst>
                <a:ext uri="{FF2B5EF4-FFF2-40B4-BE49-F238E27FC236}">
                  <a16:creationId xmlns:a16="http://schemas.microsoft.com/office/drawing/2014/main" id="{37C2C845-9A7E-097A-1B1B-FA2DBF27CD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0" y="2134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H</a:t>
              </a: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6175" name="Text Box 31">
              <a:extLst>
                <a:ext uri="{FF2B5EF4-FFF2-40B4-BE49-F238E27FC236}">
                  <a16:creationId xmlns:a16="http://schemas.microsoft.com/office/drawing/2014/main" id="{CB399EC8-F2B8-684A-2613-8A79EEAE4D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" y="1849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H</a:t>
              </a:r>
              <a:endParaRPr lang="en-US" altLang="en-US">
                <a:latin typeface="Comic Sans MS" panose="030F0702030302020204" pitchFamily="66" charset="0"/>
              </a:endParaRPr>
            </a:p>
          </p:txBody>
        </p:sp>
      </p:grpSp>
      <p:grpSp>
        <p:nvGrpSpPr>
          <p:cNvPr id="6176" name="Group 32">
            <a:extLst>
              <a:ext uri="{FF2B5EF4-FFF2-40B4-BE49-F238E27FC236}">
                <a16:creationId xmlns:a16="http://schemas.microsoft.com/office/drawing/2014/main" id="{B8D6728D-D933-E2A6-140D-42EA8DE05F58}"/>
              </a:ext>
            </a:extLst>
          </p:cNvPr>
          <p:cNvGrpSpPr>
            <a:grpSpLocks/>
          </p:cNvGrpSpPr>
          <p:nvPr/>
        </p:nvGrpSpPr>
        <p:grpSpPr bwMode="auto">
          <a:xfrm>
            <a:off x="280988" y="4738688"/>
            <a:ext cx="3260725" cy="1857375"/>
            <a:chOff x="177" y="2985"/>
            <a:chExt cx="2054" cy="1170"/>
          </a:xfrm>
        </p:grpSpPr>
        <p:sp>
          <p:nvSpPr>
            <p:cNvPr id="6177" name="Line 33">
              <a:extLst>
                <a:ext uri="{FF2B5EF4-FFF2-40B4-BE49-F238E27FC236}">
                  <a16:creationId xmlns:a16="http://schemas.microsoft.com/office/drawing/2014/main" id="{B1660901-13B9-0056-6E37-06790D9B44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05" y="3144"/>
              <a:ext cx="1" cy="528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8" name="Line 34">
              <a:extLst>
                <a:ext uri="{FF2B5EF4-FFF2-40B4-BE49-F238E27FC236}">
                  <a16:creationId xmlns:a16="http://schemas.microsoft.com/office/drawing/2014/main" id="{BE1C8BB0-C5EA-1259-3A03-38EB610F4A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" y="3128"/>
              <a:ext cx="1" cy="528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9" name="Line 35">
              <a:extLst>
                <a:ext uri="{FF2B5EF4-FFF2-40B4-BE49-F238E27FC236}">
                  <a16:creationId xmlns:a16="http://schemas.microsoft.com/office/drawing/2014/main" id="{A19AFCC8-B70B-731A-86D4-7AE5A4DF3B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04" y="3099"/>
              <a:ext cx="1" cy="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80" name="Line 36">
              <a:extLst>
                <a:ext uri="{FF2B5EF4-FFF2-40B4-BE49-F238E27FC236}">
                  <a16:creationId xmlns:a16="http://schemas.microsoft.com/office/drawing/2014/main" id="{5805ECC3-4E51-26FE-329C-DA7EFD15CE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2" y="3147"/>
              <a:ext cx="1" cy="528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81" name="Line 37">
              <a:extLst>
                <a:ext uri="{FF2B5EF4-FFF2-40B4-BE49-F238E27FC236}">
                  <a16:creationId xmlns:a16="http://schemas.microsoft.com/office/drawing/2014/main" id="{E08E0916-CE44-1C29-5E56-DC0FE2FB6E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" y="3387"/>
              <a:ext cx="1724" cy="1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82" name="Oval 38">
              <a:extLst>
                <a:ext uri="{FF2B5EF4-FFF2-40B4-BE49-F238E27FC236}">
                  <a16:creationId xmlns:a16="http://schemas.microsoft.com/office/drawing/2014/main" id="{E328ACF3-2369-328B-5C0D-4693CF8F7F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" y="3243"/>
              <a:ext cx="300" cy="300"/>
            </a:xfrm>
            <a:prstGeom prst="ellipse">
              <a:avLst/>
            </a:prstGeom>
            <a:gradFill rotWithShape="1">
              <a:gsLst>
                <a:gs pos="0">
                  <a:srgbClr val="99FF99"/>
                </a:gs>
                <a:gs pos="100000">
                  <a:srgbClr val="99FF99">
                    <a:gamma/>
                    <a:shade val="6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83" name="Oval 39">
              <a:extLst>
                <a:ext uri="{FF2B5EF4-FFF2-40B4-BE49-F238E27FC236}">
                  <a16:creationId xmlns:a16="http://schemas.microsoft.com/office/drawing/2014/main" id="{E4701732-433A-16C7-2148-40A6890032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0" y="3243"/>
              <a:ext cx="300" cy="300"/>
            </a:xfrm>
            <a:prstGeom prst="ellipse">
              <a:avLst/>
            </a:prstGeom>
            <a:gradFill rotWithShape="1">
              <a:gsLst>
                <a:gs pos="0">
                  <a:srgbClr val="99FF99"/>
                </a:gs>
                <a:gs pos="100000">
                  <a:srgbClr val="99FF99">
                    <a:gamma/>
                    <a:shade val="6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84" name="Oval 40">
              <a:extLst>
                <a:ext uri="{FF2B5EF4-FFF2-40B4-BE49-F238E27FC236}">
                  <a16:creationId xmlns:a16="http://schemas.microsoft.com/office/drawing/2014/main" id="{49783590-2AC0-FDF6-8087-6EFC8ED416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8" y="3579"/>
              <a:ext cx="192" cy="192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76471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85" name="Oval 41">
              <a:extLst>
                <a:ext uri="{FF2B5EF4-FFF2-40B4-BE49-F238E27FC236}">
                  <a16:creationId xmlns:a16="http://schemas.microsoft.com/office/drawing/2014/main" id="{3538DF93-BC38-D40E-7C12-E0BC3EFEF3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" y="3291"/>
              <a:ext cx="192" cy="192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76471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86" name="Oval 42">
              <a:extLst>
                <a:ext uri="{FF2B5EF4-FFF2-40B4-BE49-F238E27FC236}">
                  <a16:creationId xmlns:a16="http://schemas.microsoft.com/office/drawing/2014/main" id="{7E5AB1EC-8723-2CDE-BF51-3E20FF0712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" y="3579"/>
              <a:ext cx="192" cy="192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76471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87" name="Oval 43">
              <a:extLst>
                <a:ext uri="{FF2B5EF4-FFF2-40B4-BE49-F238E27FC236}">
                  <a16:creationId xmlns:a16="http://schemas.microsoft.com/office/drawing/2014/main" id="{19023F77-A5F3-72D2-C9B0-F01DAFC7C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8" y="3003"/>
              <a:ext cx="192" cy="192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76471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88" name="Oval 44">
              <a:extLst>
                <a:ext uri="{FF2B5EF4-FFF2-40B4-BE49-F238E27FC236}">
                  <a16:creationId xmlns:a16="http://schemas.microsoft.com/office/drawing/2014/main" id="{C98D57EC-F596-2D5D-FBBC-2D689B0DBE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3291"/>
              <a:ext cx="192" cy="192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76471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89" name="Oval 45">
              <a:extLst>
                <a:ext uri="{FF2B5EF4-FFF2-40B4-BE49-F238E27FC236}">
                  <a16:creationId xmlns:a16="http://schemas.microsoft.com/office/drawing/2014/main" id="{BE386425-F11B-25A7-6D64-B6CD977DD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" y="3003"/>
              <a:ext cx="192" cy="192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76471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90" name="Text Box 46">
              <a:extLst>
                <a:ext uri="{FF2B5EF4-FFF2-40B4-BE49-F238E27FC236}">
                  <a16:creationId xmlns:a16="http://schemas.microsoft.com/office/drawing/2014/main" id="{1B08E44B-8F47-190B-2BBF-DB74CCB1DA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" y="3867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400">
                  <a:solidFill>
                    <a:srgbClr val="FF99FF"/>
                  </a:solidFill>
                  <a:latin typeface="Comic Sans MS" panose="030F0702030302020204" pitchFamily="66" charset="0"/>
                </a:rPr>
                <a:t>Butane</a:t>
              </a:r>
            </a:p>
          </p:txBody>
        </p:sp>
        <p:sp>
          <p:nvSpPr>
            <p:cNvPr id="6191" name="Oval 47">
              <a:extLst>
                <a:ext uri="{FF2B5EF4-FFF2-40B4-BE49-F238E27FC236}">
                  <a16:creationId xmlns:a16="http://schemas.microsoft.com/office/drawing/2014/main" id="{59EF40C7-1D98-F0E3-B337-11199FCDA2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9" y="3240"/>
              <a:ext cx="300" cy="300"/>
            </a:xfrm>
            <a:prstGeom prst="ellipse">
              <a:avLst/>
            </a:prstGeom>
            <a:gradFill rotWithShape="1">
              <a:gsLst>
                <a:gs pos="0">
                  <a:srgbClr val="99FF99"/>
                </a:gs>
                <a:gs pos="100000">
                  <a:srgbClr val="99FF99">
                    <a:gamma/>
                    <a:shade val="6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92" name="Oval 48">
              <a:extLst>
                <a:ext uri="{FF2B5EF4-FFF2-40B4-BE49-F238E27FC236}">
                  <a16:creationId xmlns:a16="http://schemas.microsoft.com/office/drawing/2014/main" id="{9318DCFE-AF2C-C526-EA0A-6472B7650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" y="3236"/>
              <a:ext cx="300" cy="300"/>
            </a:xfrm>
            <a:prstGeom prst="ellipse">
              <a:avLst/>
            </a:prstGeom>
            <a:gradFill rotWithShape="1">
              <a:gsLst>
                <a:gs pos="0">
                  <a:srgbClr val="99FF99"/>
                </a:gs>
                <a:gs pos="100000">
                  <a:srgbClr val="99FF99">
                    <a:gamma/>
                    <a:shade val="6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93" name="Oval 49">
              <a:extLst>
                <a:ext uri="{FF2B5EF4-FFF2-40B4-BE49-F238E27FC236}">
                  <a16:creationId xmlns:a16="http://schemas.microsoft.com/office/drawing/2014/main" id="{93883E12-BF61-9A33-674C-3A4F16EA3A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" y="3008"/>
              <a:ext cx="192" cy="192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76471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94" name="Oval 50">
              <a:extLst>
                <a:ext uri="{FF2B5EF4-FFF2-40B4-BE49-F238E27FC236}">
                  <a16:creationId xmlns:a16="http://schemas.microsoft.com/office/drawing/2014/main" id="{66DE7526-F6FA-D646-CCD9-FBECF60EF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5" y="3005"/>
              <a:ext cx="192" cy="192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76471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95" name="Oval 51">
              <a:extLst>
                <a:ext uri="{FF2B5EF4-FFF2-40B4-BE49-F238E27FC236}">
                  <a16:creationId xmlns:a16="http://schemas.microsoft.com/office/drawing/2014/main" id="{17ED60FB-89F9-0D91-015C-5A54CBEED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8" y="3584"/>
              <a:ext cx="192" cy="192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76471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96" name="Oval 52">
              <a:extLst>
                <a:ext uri="{FF2B5EF4-FFF2-40B4-BE49-F238E27FC236}">
                  <a16:creationId xmlns:a16="http://schemas.microsoft.com/office/drawing/2014/main" id="{0A349379-B151-4BFF-706F-CFBCB0B11A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" y="3586"/>
              <a:ext cx="192" cy="192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76471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97" name="Text Box 53">
              <a:extLst>
                <a:ext uri="{FF2B5EF4-FFF2-40B4-BE49-F238E27FC236}">
                  <a16:creationId xmlns:a16="http://schemas.microsoft.com/office/drawing/2014/main" id="{997FC202-9EAF-2E8D-52F8-15B63F1CC3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" y="325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latin typeface="Comic Sans MS" panose="030F0702030302020204" pitchFamily="66" charset="0"/>
                </a:rPr>
                <a:t>C</a:t>
              </a:r>
              <a:endParaRPr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6198" name="Text Box 54">
              <a:extLst>
                <a:ext uri="{FF2B5EF4-FFF2-40B4-BE49-F238E27FC236}">
                  <a16:creationId xmlns:a16="http://schemas.microsoft.com/office/drawing/2014/main" id="{AE0BB16B-D5EB-CFDE-57FC-AD26C0C2F9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0" y="325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latin typeface="Comic Sans MS" panose="030F0702030302020204" pitchFamily="66" charset="0"/>
                </a:rPr>
                <a:t>C</a:t>
              </a:r>
              <a:endParaRPr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6199" name="Text Box 55">
              <a:extLst>
                <a:ext uri="{FF2B5EF4-FFF2-40B4-BE49-F238E27FC236}">
                  <a16:creationId xmlns:a16="http://schemas.microsoft.com/office/drawing/2014/main" id="{7A5D06DC-2D87-4C42-02DF-F80B39133A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3" y="2985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H</a:t>
              </a: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6200" name="Text Box 56">
              <a:extLst>
                <a:ext uri="{FF2B5EF4-FFF2-40B4-BE49-F238E27FC236}">
                  <a16:creationId xmlns:a16="http://schemas.microsoft.com/office/drawing/2014/main" id="{A876D999-20AC-B3ED-741C-3D4C8AC6CC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" y="2988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H</a:t>
              </a: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6201" name="Text Box 57">
              <a:extLst>
                <a:ext uri="{FF2B5EF4-FFF2-40B4-BE49-F238E27FC236}">
                  <a16:creationId xmlns:a16="http://schemas.microsoft.com/office/drawing/2014/main" id="{F4583551-6D02-99A3-00F3-C83D7C1EA4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2" y="2991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H</a:t>
              </a: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6202" name="Text Box 58">
              <a:extLst>
                <a:ext uri="{FF2B5EF4-FFF2-40B4-BE49-F238E27FC236}">
                  <a16:creationId xmlns:a16="http://schemas.microsoft.com/office/drawing/2014/main" id="{0FC07376-E511-F1F6-F06D-4AB08E417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2" y="3561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H</a:t>
              </a: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6203" name="Text Box 59">
              <a:extLst>
                <a:ext uri="{FF2B5EF4-FFF2-40B4-BE49-F238E27FC236}">
                  <a16:creationId xmlns:a16="http://schemas.microsoft.com/office/drawing/2014/main" id="{8232D4D7-0F9B-E684-F862-7A08228F5E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" y="3561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H</a:t>
              </a: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6204" name="Text Box 60">
              <a:extLst>
                <a:ext uri="{FF2B5EF4-FFF2-40B4-BE49-F238E27FC236}">
                  <a16:creationId xmlns:a16="http://schemas.microsoft.com/office/drawing/2014/main" id="{3A30D453-906E-5CF6-A598-75B97F0F61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" y="3276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H</a:t>
              </a: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6205" name="Text Box 61">
              <a:extLst>
                <a:ext uri="{FF2B5EF4-FFF2-40B4-BE49-F238E27FC236}">
                  <a16:creationId xmlns:a16="http://schemas.microsoft.com/office/drawing/2014/main" id="{F0F56BA4-DD28-70A5-93F8-2810FC3020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2" y="3249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latin typeface="Comic Sans MS" panose="030F0702030302020204" pitchFamily="66" charset="0"/>
                </a:rPr>
                <a:t>C</a:t>
              </a:r>
              <a:endParaRPr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6206" name="Text Box 62">
              <a:extLst>
                <a:ext uri="{FF2B5EF4-FFF2-40B4-BE49-F238E27FC236}">
                  <a16:creationId xmlns:a16="http://schemas.microsoft.com/office/drawing/2014/main" id="{CDBD1D2E-4BBE-FD64-DA53-B3946D9D62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3247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latin typeface="Comic Sans MS" panose="030F0702030302020204" pitchFamily="66" charset="0"/>
                </a:rPr>
                <a:t>C</a:t>
              </a:r>
              <a:endParaRPr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6207" name="Text Box 63">
              <a:extLst>
                <a:ext uri="{FF2B5EF4-FFF2-40B4-BE49-F238E27FC236}">
                  <a16:creationId xmlns:a16="http://schemas.microsoft.com/office/drawing/2014/main" id="{29B3513F-BB7A-DC69-B01A-92EC04F434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4" y="3278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H</a:t>
              </a: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6208" name="Text Box 64">
              <a:extLst>
                <a:ext uri="{FF2B5EF4-FFF2-40B4-BE49-F238E27FC236}">
                  <a16:creationId xmlns:a16="http://schemas.microsoft.com/office/drawing/2014/main" id="{60F9B68E-A509-AD45-E728-1C0BC6872E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2" y="2996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H</a:t>
              </a: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6209" name="Text Box 65">
              <a:extLst>
                <a:ext uri="{FF2B5EF4-FFF2-40B4-BE49-F238E27FC236}">
                  <a16:creationId xmlns:a16="http://schemas.microsoft.com/office/drawing/2014/main" id="{58B417CD-90D8-E128-C4B0-65292F59E4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0" y="3569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H</a:t>
              </a:r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6210" name="Text Box 66">
              <a:extLst>
                <a:ext uri="{FF2B5EF4-FFF2-40B4-BE49-F238E27FC236}">
                  <a16:creationId xmlns:a16="http://schemas.microsoft.com/office/drawing/2014/main" id="{247AC498-7F58-0025-5F1C-EE866DA595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7" y="3565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H</a:t>
              </a:r>
              <a:endParaRPr lang="en-US" altLang="en-US">
                <a:latin typeface="Comic Sans MS" panose="030F0702030302020204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D8FFA83-B0AB-EBA1-7390-6B8D84BED5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20000" cy="411163"/>
          </a:xfrm>
        </p:spPr>
        <p:txBody>
          <a:bodyPr/>
          <a:lstStyle/>
          <a:p>
            <a:r>
              <a:rPr lang="en-GB" altLang="en-US" sz="4000">
                <a:solidFill>
                  <a:schemeClr val="bg1"/>
                </a:solidFill>
              </a:rPr>
              <a:t>Fractional distillation</a:t>
            </a:r>
          </a:p>
        </p:txBody>
      </p:sp>
      <p:pic>
        <p:nvPicPr>
          <p:cNvPr id="7171" name="Picture 3">
            <a:extLst>
              <a:ext uri="{FF2B5EF4-FFF2-40B4-BE49-F238E27FC236}">
                <a16:creationId xmlns:a16="http://schemas.microsoft.com/office/drawing/2014/main" id="{97A2D854-46F1-9A4E-47B7-557B8ED69B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57350"/>
            <a:ext cx="6934200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2" name="Text Box 4">
            <a:extLst>
              <a:ext uri="{FF2B5EF4-FFF2-40B4-BE49-F238E27FC236}">
                <a16:creationId xmlns:a16="http://schemas.microsoft.com/office/drawing/2014/main" id="{BBCBC1A7-C726-C26F-766B-39D861FF2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1440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FFFF66"/>
                </a:solidFill>
                <a:latin typeface="Comic Sans MS" panose="030F0702030302020204" pitchFamily="66" charset="0"/>
              </a:rPr>
              <a:t>Crude oil can be separated by fractional distillation.  The oil is evaporated and the hydrocarbon chains of different lengths condense at different temperatures:</a:t>
            </a:r>
          </a:p>
        </p:txBody>
      </p:sp>
      <p:grpSp>
        <p:nvGrpSpPr>
          <p:cNvPr id="7173" name="Group 5">
            <a:extLst>
              <a:ext uri="{FF2B5EF4-FFF2-40B4-BE49-F238E27FC236}">
                <a16:creationId xmlns:a16="http://schemas.microsoft.com/office/drawing/2014/main" id="{7408014B-C0D7-1D93-38F9-57C68E85D7F5}"/>
              </a:ext>
            </a:extLst>
          </p:cNvPr>
          <p:cNvGrpSpPr>
            <a:grpSpLocks/>
          </p:cNvGrpSpPr>
          <p:nvPr/>
        </p:nvGrpSpPr>
        <p:grpSpPr bwMode="auto">
          <a:xfrm>
            <a:off x="0" y="2133600"/>
            <a:ext cx="2895600" cy="1311275"/>
            <a:chOff x="0" y="1344"/>
            <a:chExt cx="1824" cy="826"/>
          </a:xfrm>
        </p:grpSpPr>
        <p:sp>
          <p:nvSpPr>
            <p:cNvPr id="7174" name="Text Box 6">
              <a:extLst>
                <a:ext uri="{FF2B5EF4-FFF2-40B4-BE49-F238E27FC236}">
                  <a16:creationId xmlns:a16="http://schemas.microsoft.com/office/drawing/2014/main" id="{CF881B08-0AC4-FDC5-DEB0-84F8E38104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344"/>
              <a:ext cx="1344" cy="82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>
                  <a:solidFill>
                    <a:schemeClr val="bg1"/>
                  </a:solidFill>
                  <a:latin typeface="Comic Sans MS" panose="030F0702030302020204" pitchFamily="66" charset="0"/>
                </a:rPr>
                <a:t>Fractions with low boiling points condense at the top</a:t>
              </a:r>
            </a:p>
          </p:txBody>
        </p:sp>
        <p:sp>
          <p:nvSpPr>
            <p:cNvPr id="7175" name="AutoShape 7">
              <a:extLst>
                <a:ext uri="{FF2B5EF4-FFF2-40B4-BE49-F238E27FC236}">
                  <a16:creationId xmlns:a16="http://schemas.microsoft.com/office/drawing/2014/main" id="{201DD8E5-F73B-F759-3474-879DCA6212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584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176" name="Group 8">
            <a:extLst>
              <a:ext uri="{FF2B5EF4-FFF2-40B4-BE49-F238E27FC236}">
                <a16:creationId xmlns:a16="http://schemas.microsoft.com/office/drawing/2014/main" id="{98BAD825-2C97-3A33-C003-790E1B43C437}"/>
              </a:ext>
            </a:extLst>
          </p:cNvPr>
          <p:cNvGrpSpPr>
            <a:grpSpLocks/>
          </p:cNvGrpSpPr>
          <p:nvPr/>
        </p:nvGrpSpPr>
        <p:grpSpPr bwMode="auto">
          <a:xfrm>
            <a:off x="0" y="4652963"/>
            <a:ext cx="2895600" cy="1311275"/>
            <a:chOff x="0" y="1344"/>
            <a:chExt cx="1824" cy="826"/>
          </a:xfrm>
        </p:grpSpPr>
        <p:sp>
          <p:nvSpPr>
            <p:cNvPr id="7177" name="Text Box 9">
              <a:extLst>
                <a:ext uri="{FF2B5EF4-FFF2-40B4-BE49-F238E27FC236}">
                  <a16:creationId xmlns:a16="http://schemas.microsoft.com/office/drawing/2014/main" id="{22E4DB1D-B893-BE2F-FA0B-5DCC1D47A1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344"/>
              <a:ext cx="1344" cy="826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>
                  <a:solidFill>
                    <a:schemeClr val="bg1"/>
                  </a:solidFill>
                  <a:latin typeface="Comic Sans MS" panose="030F0702030302020204" pitchFamily="66" charset="0"/>
                </a:rPr>
                <a:t>Fractions with high boiling points condense at the bottom</a:t>
              </a:r>
            </a:p>
          </p:txBody>
        </p:sp>
        <p:sp>
          <p:nvSpPr>
            <p:cNvPr id="7178" name="AutoShape 10">
              <a:extLst>
                <a:ext uri="{FF2B5EF4-FFF2-40B4-BE49-F238E27FC236}">
                  <a16:creationId xmlns:a16="http://schemas.microsoft.com/office/drawing/2014/main" id="{A56196EC-E4BB-F6D5-2E66-1A38DDA5C5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584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179" name="Group 11">
            <a:extLst>
              <a:ext uri="{FF2B5EF4-FFF2-40B4-BE49-F238E27FC236}">
                <a16:creationId xmlns:a16="http://schemas.microsoft.com/office/drawing/2014/main" id="{83EC4CBD-F9A2-3B22-A1A3-11F45A4CA9CB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3500438"/>
            <a:ext cx="1081087" cy="692150"/>
            <a:chOff x="567" y="1570"/>
            <a:chExt cx="1200" cy="768"/>
          </a:xfrm>
        </p:grpSpPr>
        <p:sp>
          <p:nvSpPr>
            <p:cNvPr id="7180" name="Line 12">
              <a:extLst>
                <a:ext uri="{FF2B5EF4-FFF2-40B4-BE49-F238E27FC236}">
                  <a16:creationId xmlns:a16="http://schemas.microsoft.com/office/drawing/2014/main" id="{8B0302DA-5444-0074-9E3B-172F188BB3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3" y="1666"/>
              <a:ext cx="1" cy="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1" name="Line 13">
              <a:extLst>
                <a:ext uri="{FF2B5EF4-FFF2-40B4-BE49-F238E27FC236}">
                  <a16:creationId xmlns:a16="http://schemas.microsoft.com/office/drawing/2014/main" id="{51D04415-4C7A-CB53-70BF-771D9F1C0C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1" y="1714"/>
              <a:ext cx="1" cy="528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2" name="Line 14">
              <a:extLst>
                <a:ext uri="{FF2B5EF4-FFF2-40B4-BE49-F238E27FC236}">
                  <a16:creationId xmlns:a16="http://schemas.microsoft.com/office/drawing/2014/main" id="{C27A29D1-73D7-4F6B-6A2E-1E2447B6BE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3" y="1954"/>
              <a:ext cx="960" cy="1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3" name="Oval 15">
              <a:extLst>
                <a:ext uri="{FF2B5EF4-FFF2-40B4-BE49-F238E27FC236}">
                  <a16:creationId xmlns:a16="http://schemas.microsoft.com/office/drawing/2014/main" id="{72FB653F-BBF4-648A-B7F7-751640DEA4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7" y="1810"/>
              <a:ext cx="300" cy="300"/>
            </a:xfrm>
            <a:prstGeom prst="ellipse">
              <a:avLst/>
            </a:prstGeom>
            <a:gradFill rotWithShape="1">
              <a:gsLst>
                <a:gs pos="0">
                  <a:srgbClr val="99FF99"/>
                </a:gs>
                <a:gs pos="100000">
                  <a:srgbClr val="99FF99">
                    <a:gamma/>
                    <a:shade val="6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4" name="Oval 16">
              <a:extLst>
                <a:ext uri="{FF2B5EF4-FFF2-40B4-BE49-F238E27FC236}">
                  <a16:creationId xmlns:a16="http://schemas.microsoft.com/office/drawing/2014/main" id="{0C59848A-E853-548D-D3FE-8CA627F26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9" y="1810"/>
              <a:ext cx="300" cy="300"/>
            </a:xfrm>
            <a:prstGeom prst="ellipse">
              <a:avLst/>
            </a:prstGeom>
            <a:gradFill rotWithShape="1">
              <a:gsLst>
                <a:gs pos="0">
                  <a:srgbClr val="99FF99"/>
                </a:gs>
                <a:gs pos="100000">
                  <a:srgbClr val="99FF99">
                    <a:gamma/>
                    <a:shade val="6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5" name="Oval 17">
              <a:extLst>
                <a:ext uri="{FF2B5EF4-FFF2-40B4-BE49-F238E27FC236}">
                  <a16:creationId xmlns:a16="http://schemas.microsoft.com/office/drawing/2014/main" id="{55909263-2064-1429-C10B-B926B6CE7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7" y="2146"/>
              <a:ext cx="192" cy="192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76471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6" name="Oval 18">
              <a:extLst>
                <a:ext uri="{FF2B5EF4-FFF2-40B4-BE49-F238E27FC236}">
                  <a16:creationId xmlns:a16="http://schemas.microsoft.com/office/drawing/2014/main" id="{2CE54ABA-CDFE-51D3-F039-747C76FDE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1858"/>
              <a:ext cx="192" cy="192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76471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7" name="Oval 19">
              <a:extLst>
                <a:ext uri="{FF2B5EF4-FFF2-40B4-BE49-F238E27FC236}">
                  <a16:creationId xmlns:a16="http://schemas.microsoft.com/office/drawing/2014/main" id="{8244B240-CFD4-F75C-D106-55D03322F3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" y="2146"/>
              <a:ext cx="192" cy="192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76471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8" name="Oval 20">
              <a:extLst>
                <a:ext uri="{FF2B5EF4-FFF2-40B4-BE49-F238E27FC236}">
                  <a16:creationId xmlns:a16="http://schemas.microsoft.com/office/drawing/2014/main" id="{C660FB62-34C8-AF96-D5D7-7B0744D029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7" y="1570"/>
              <a:ext cx="192" cy="192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76471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9" name="Oval 21">
              <a:extLst>
                <a:ext uri="{FF2B5EF4-FFF2-40B4-BE49-F238E27FC236}">
                  <a16:creationId xmlns:a16="http://schemas.microsoft.com/office/drawing/2014/main" id="{BB980EF3-27FC-1870-5227-0C8223EC1C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5" y="1858"/>
              <a:ext cx="192" cy="192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76471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0" name="Oval 22">
              <a:extLst>
                <a:ext uri="{FF2B5EF4-FFF2-40B4-BE49-F238E27FC236}">
                  <a16:creationId xmlns:a16="http://schemas.microsoft.com/office/drawing/2014/main" id="{723FF91F-2A47-9A23-F52F-F42A9CFBC8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" y="1570"/>
              <a:ext cx="192" cy="192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76471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191" name="Group 23">
            <a:extLst>
              <a:ext uri="{FF2B5EF4-FFF2-40B4-BE49-F238E27FC236}">
                <a16:creationId xmlns:a16="http://schemas.microsoft.com/office/drawing/2014/main" id="{7E5A173B-6E81-7564-4671-4A1EAA2EF380}"/>
              </a:ext>
            </a:extLst>
          </p:cNvPr>
          <p:cNvGrpSpPr>
            <a:grpSpLocks/>
          </p:cNvGrpSpPr>
          <p:nvPr/>
        </p:nvGrpSpPr>
        <p:grpSpPr bwMode="auto">
          <a:xfrm>
            <a:off x="114300" y="6035675"/>
            <a:ext cx="2063750" cy="665163"/>
            <a:chOff x="72" y="3802"/>
            <a:chExt cx="1300" cy="419"/>
          </a:xfrm>
        </p:grpSpPr>
        <p:sp>
          <p:nvSpPr>
            <p:cNvPr id="7192" name="Line 24">
              <a:extLst>
                <a:ext uri="{FF2B5EF4-FFF2-40B4-BE49-F238E27FC236}">
                  <a16:creationId xmlns:a16="http://schemas.microsoft.com/office/drawing/2014/main" id="{3909D6DC-D150-C16E-E071-A3DFD49CB4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1" y="3879"/>
              <a:ext cx="0" cy="285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3" name="Line 25">
              <a:extLst>
                <a:ext uri="{FF2B5EF4-FFF2-40B4-BE49-F238E27FC236}">
                  <a16:creationId xmlns:a16="http://schemas.microsoft.com/office/drawing/2014/main" id="{9E8418D9-6C40-6145-430F-324C251A10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" y="3870"/>
              <a:ext cx="1" cy="285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4" name="Line 26">
              <a:extLst>
                <a:ext uri="{FF2B5EF4-FFF2-40B4-BE49-F238E27FC236}">
                  <a16:creationId xmlns:a16="http://schemas.microsoft.com/office/drawing/2014/main" id="{706CF905-DA07-7180-5612-94371DEB30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5" y="3855"/>
              <a:ext cx="0" cy="31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5" name="Line 27">
              <a:extLst>
                <a:ext uri="{FF2B5EF4-FFF2-40B4-BE49-F238E27FC236}">
                  <a16:creationId xmlns:a16="http://schemas.microsoft.com/office/drawing/2014/main" id="{47D87AE2-651B-2BE3-BBAA-EE60EA4380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" y="3881"/>
              <a:ext cx="0" cy="284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6" name="Line 28">
              <a:extLst>
                <a:ext uri="{FF2B5EF4-FFF2-40B4-BE49-F238E27FC236}">
                  <a16:creationId xmlns:a16="http://schemas.microsoft.com/office/drawing/2014/main" id="{FDA20E93-24C0-5445-44BF-B039903BDE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6" y="4010"/>
              <a:ext cx="1126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7" name="Oval 29">
              <a:extLst>
                <a:ext uri="{FF2B5EF4-FFF2-40B4-BE49-F238E27FC236}">
                  <a16:creationId xmlns:a16="http://schemas.microsoft.com/office/drawing/2014/main" id="{4F411E75-3435-FE5B-F7A9-B3A4B006B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" y="3932"/>
              <a:ext cx="162" cy="162"/>
            </a:xfrm>
            <a:prstGeom prst="ellipse">
              <a:avLst/>
            </a:prstGeom>
            <a:gradFill rotWithShape="1">
              <a:gsLst>
                <a:gs pos="0">
                  <a:srgbClr val="99FF99"/>
                </a:gs>
                <a:gs pos="100000">
                  <a:srgbClr val="99FF99">
                    <a:gamma/>
                    <a:shade val="6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8" name="Oval 30">
              <a:extLst>
                <a:ext uri="{FF2B5EF4-FFF2-40B4-BE49-F238E27FC236}">
                  <a16:creationId xmlns:a16="http://schemas.microsoft.com/office/drawing/2014/main" id="{8E91F6CF-6C51-114D-1C67-1E42F4658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" y="3932"/>
              <a:ext cx="162" cy="162"/>
            </a:xfrm>
            <a:prstGeom prst="ellipse">
              <a:avLst/>
            </a:prstGeom>
            <a:gradFill rotWithShape="1">
              <a:gsLst>
                <a:gs pos="0">
                  <a:srgbClr val="99FF99"/>
                </a:gs>
                <a:gs pos="100000">
                  <a:srgbClr val="99FF99">
                    <a:gamma/>
                    <a:shade val="6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9" name="Oval 31">
              <a:extLst>
                <a:ext uri="{FF2B5EF4-FFF2-40B4-BE49-F238E27FC236}">
                  <a16:creationId xmlns:a16="http://schemas.microsoft.com/office/drawing/2014/main" id="{FBE3BB40-BEFE-183A-5815-9946E4D112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" y="4113"/>
              <a:ext cx="103" cy="104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76471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00" name="Oval 32">
              <a:extLst>
                <a:ext uri="{FF2B5EF4-FFF2-40B4-BE49-F238E27FC236}">
                  <a16:creationId xmlns:a16="http://schemas.microsoft.com/office/drawing/2014/main" id="{C2201B5B-8432-305B-BBAE-C421C565B8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" y="3958"/>
              <a:ext cx="104" cy="104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76471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01" name="Oval 33">
              <a:extLst>
                <a:ext uri="{FF2B5EF4-FFF2-40B4-BE49-F238E27FC236}">
                  <a16:creationId xmlns:a16="http://schemas.microsoft.com/office/drawing/2014/main" id="{FE499005-7327-CA99-690D-16ABC54BC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" y="4113"/>
              <a:ext cx="103" cy="104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76471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02" name="Oval 34">
              <a:extLst>
                <a:ext uri="{FF2B5EF4-FFF2-40B4-BE49-F238E27FC236}">
                  <a16:creationId xmlns:a16="http://schemas.microsoft.com/office/drawing/2014/main" id="{B2B1240B-EB63-54F3-0A20-5597D54519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" y="3803"/>
              <a:ext cx="103" cy="103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76471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03" name="Oval 35">
              <a:extLst>
                <a:ext uri="{FF2B5EF4-FFF2-40B4-BE49-F238E27FC236}">
                  <a16:creationId xmlns:a16="http://schemas.microsoft.com/office/drawing/2014/main" id="{3F4761B3-EC82-CD23-C294-6D7C42806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8" y="3956"/>
              <a:ext cx="104" cy="104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76471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04" name="Oval 36">
              <a:extLst>
                <a:ext uri="{FF2B5EF4-FFF2-40B4-BE49-F238E27FC236}">
                  <a16:creationId xmlns:a16="http://schemas.microsoft.com/office/drawing/2014/main" id="{7F5133F1-4FDD-961B-92DF-586DC67DD8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" y="3803"/>
              <a:ext cx="103" cy="103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76471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05" name="Oval 37">
              <a:extLst>
                <a:ext uri="{FF2B5EF4-FFF2-40B4-BE49-F238E27FC236}">
                  <a16:creationId xmlns:a16="http://schemas.microsoft.com/office/drawing/2014/main" id="{FEFEDCC6-E50C-2116-D011-85983120B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7" y="3931"/>
              <a:ext cx="162" cy="161"/>
            </a:xfrm>
            <a:prstGeom prst="ellipse">
              <a:avLst/>
            </a:prstGeom>
            <a:gradFill rotWithShape="1">
              <a:gsLst>
                <a:gs pos="0">
                  <a:srgbClr val="99FF99"/>
                </a:gs>
                <a:gs pos="100000">
                  <a:srgbClr val="99FF99">
                    <a:gamma/>
                    <a:shade val="6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06" name="Oval 38">
              <a:extLst>
                <a:ext uri="{FF2B5EF4-FFF2-40B4-BE49-F238E27FC236}">
                  <a16:creationId xmlns:a16="http://schemas.microsoft.com/office/drawing/2014/main" id="{6E9D4FC0-AA12-83F0-5074-EFF30CC77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3929"/>
              <a:ext cx="162" cy="161"/>
            </a:xfrm>
            <a:prstGeom prst="ellipse">
              <a:avLst/>
            </a:prstGeom>
            <a:gradFill rotWithShape="1">
              <a:gsLst>
                <a:gs pos="0">
                  <a:srgbClr val="99FF99"/>
                </a:gs>
                <a:gs pos="100000">
                  <a:srgbClr val="99FF99">
                    <a:gamma/>
                    <a:shade val="6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07" name="Oval 39">
              <a:extLst>
                <a:ext uri="{FF2B5EF4-FFF2-40B4-BE49-F238E27FC236}">
                  <a16:creationId xmlns:a16="http://schemas.microsoft.com/office/drawing/2014/main" id="{5576E752-9098-D33F-FD17-B61D74FFC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" y="3806"/>
              <a:ext cx="103" cy="103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76471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08" name="Oval 40">
              <a:extLst>
                <a:ext uri="{FF2B5EF4-FFF2-40B4-BE49-F238E27FC236}">
                  <a16:creationId xmlns:a16="http://schemas.microsoft.com/office/drawing/2014/main" id="{2AF688D0-929B-7110-87F6-E8111903D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7" y="3804"/>
              <a:ext cx="104" cy="104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76471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09" name="Oval 41">
              <a:extLst>
                <a:ext uri="{FF2B5EF4-FFF2-40B4-BE49-F238E27FC236}">
                  <a16:creationId xmlns:a16="http://schemas.microsoft.com/office/drawing/2014/main" id="{A95215D2-8D1D-423B-B95B-6A3C3B23B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9" y="4116"/>
              <a:ext cx="103" cy="104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76471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10" name="Oval 42">
              <a:extLst>
                <a:ext uri="{FF2B5EF4-FFF2-40B4-BE49-F238E27FC236}">
                  <a16:creationId xmlns:a16="http://schemas.microsoft.com/office/drawing/2014/main" id="{270C0CB2-5738-0274-9087-8882990EF4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" y="4117"/>
              <a:ext cx="104" cy="104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76471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11" name="Line 43">
              <a:extLst>
                <a:ext uri="{FF2B5EF4-FFF2-40B4-BE49-F238E27FC236}">
                  <a16:creationId xmlns:a16="http://schemas.microsoft.com/office/drawing/2014/main" id="{82DFF08F-DF35-C318-1FDE-1C4D30B373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4" y="3852"/>
              <a:ext cx="0" cy="285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2" name="Oval 44">
              <a:extLst>
                <a:ext uri="{FF2B5EF4-FFF2-40B4-BE49-F238E27FC236}">
                  <a16:creationId xmlns:a16="http://schemas.microsoft.com/office/drawing/2014/main" id="{7E7496F7-76B8-00A8-5216-F279CFA583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3929"/>
              <a:ext cx="162" cy="161"/>
            </a:xfrm>
            <a:prstGeom prst="ellipse">
              <a:avLst/>
            </a:prstGeom>
            <a:gradFill rotWithShape="1">
              <a:gsLst>
                <a:gs pos="0">
                  <a:srgbClr val="99FF99"/>
                </a:gs>
                <a:gs pos="100000">
                  <a:srgbClr val="99FF99">
                    <a:gamma/>
                    <a:shade val="6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13" name="Oval 45">
              <a:extLst>
                <a:ext uri="{FF2B5EF4-FFF2-40B4-BE49-F238E27FC236}">
                  <a16:creationId xmlns:a16="http://schemas.microsoft.com/office/drawing/2014/main" id="{80CD1548-0428-A5C1-D30B-110CF7C796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6" y="3802"/>
              <a:ext cx="104" cy="104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76471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14" name="Oval 46">
              <a:extLst>
                <a:ext uri="{FF2B5EF4-FFF2-40B4-BE49-F238E27FC236}">
                  <a16:creationId xmlns:a16="http://schemas.microsoft.com/office/drawing/2014/main" id="{C36A241E-5314-CFBC-4D6E-EA8876EC03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8" y="4114"/>
              <a:ext cx="103" cy="104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76471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EAAC7466-0E4F-4098-A1EF-43F088B1D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24200"/>
            <a:ext cx="7920038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/>
              <a:t>This powerpoint was kindly donated to </a:t>
            </a:r>
            <a:r>
              <a:rPr lang="en-GB" altLang="en-US" sz="2400">
                <a:hlinkClick r:id="rId3"/>
              </a:rPr>
              <a:t>www.worldofteaching.com</a:t>
            </a:r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r>
              <a:rPr lang="en-GB" altLang="en-US" sz="2400">
                <a:hlinkClick r:id="rId3"/>
              </a:rPr>
              <a:t>http://www.worldofteaching.com</a:t>
            </a:r>
            <a:r>
              <a:rPr lang="en-GB" altLang="en-US" sz="2400"/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461</Words>
  <Application>Microsoft Office PowerPoint</Application>
  <PresentationFormat>On-screen Show (4:3)</PresentationFormat>
  <Paragraphs>72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Comic Sans MS</vt:lpstr>
      <vt:lpstr>Times New Roman</vt:lpstr>
      <vt:lpstr>Wingdings</vt:lpstr>
      <vt:lpstr>Default Design</vt:lpstr>
      <vt:lpstr>CorelDRAW 6.0 Graphic</vt:lpstr>
      <vt:lpstr>Limestone, oil, fractional distillation</vt:lpstr>
      <vt:lpstr>Limestone</vt:lpstr>
      <vt:lpstr>Limestone</vt:lpstr>
      <vt:lpstr>Formation of oil and gas</vt:lpstr>
      <vt:lpstr>Hydrocarbons and crude oil</vt:lpstr>
      <vt:lpstr>Fractional distillation</vt:lpstr>
      <vt:lpstr>PowerPoint Presentation</vt:lpstr>
    </vt:vector>
  </TitlesOfParts>
  <Company>SCNU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Limestone, oil, fractional distillation</dc:title>
  <dc:creator>CIC1</dc:creator>
  <cp:lastModifiedBy>Nayan GRIFFITHS</cp:lastModifiedBy>
  <cp:revision>4</cp:revision>
  <dcterms:created xsi:type="dcterms:W3CDTF">2005-08-30T05:49:58Z</dcterms:created>
  <dcterms:modified xsi:type="dcterms:W3CDTF">2023-05-23T21:57:03Z</dcterms:modified>
</cp:coreProperties>
</file>